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Cabin"/>
      <p:regular r:id="rId34"/>
      <p:bold r:id="rId35"/>
      <p:italic r:id="rId36"/>
      <p:boldItalic r:id="rId37"/>
    </p:embeddedFont>
    <p:embeddedFont>
      <p:font typeface="Anaheim"/>
      <p:regular r:id="rId38"/>
      <p:bold r:id="rId39"/>
    </p:embeddedFont>
    <p:embeddedFont>
      <p:font typeface="Anek Malayalam ExtraBold"/>
      <p:bold r:id="rId40"/>
    </p:embeddedFont>
    <p:embeddedFont>
      <p:font typeface="Quicksand"/>
      <p:regular r:id="rId41"/>
      <p:bold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ekMalayalamExtraBold-bold.fntdata"/><Relationship Id="rId20" Type="http://schemas.openxmlformats.org/officeDocument/2006/relationships/slide" Target="slides/slide14.xml"/><Relationship Id="rId42" Type="http://schemas.openxmlformats.org/officeDocument/2006/relationships/font" Target="fonts/Quicksand-bold.fntdata"/><Relationship Id="rId41" Type="http://schemas.openxmlformats.org/officeDocument/2006/relationships/font" Target="fonts/Quicksand-regular.fntdata"/><Relationship Id="rId22" Type="http://schemas.openxmlformats.org/officeDocument/2006/relationships/slide" Target="slides/slide16.xml"/><Relationship Id="rId44" Type="http://schemas.openxmlformats.org/officeDocument/2006/relationships/font" Target="fonts/RobotoMono-bold.fntdata"/><Relationship Id="rId21" Type="http://schemas.openxmlformats.org/officeDocument/2006/relationships/slide" Target="slides/slide15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abin-bold.fntdata"/><Relationship Id="rId12" Type="http://schemas.openxmlformats.org/officeDocument/2006/relationships/slide" Target="slides/slide6.xml"/><Relationship Id="rId34" Type="http://schemas.openxmlformats.org/officeDocument/2006/relationships/font" Target="fonts/Cabin-regular.fntdata"/><Relationship Id="rId15" Type="http://schemas.openxmlformats.org/officeDocument/2006/relationships/slide" Target="slides/slide9.xml"/><Relationship Id="rId37" Type="http://schemas.openxmlformats.org/officeDocument/2006/relationships/font" Target="fonts/Cabin-boldItalic.fntdata"/><Relationship Id="rId14" Type="http://schemas.openxmlformats.org/officeDocument/2006/relationships/slide" Target="slides/slide8.xml"/><Relationship Id="rId36" Type="http://schemas.openxmlformats.org/officeDocument/2006/relationships/font" Target="fonts/Cabin-italic.fntdata"/><Relationship Id="rId17" Type="http://schemas.openxmlformats.org/officeDocument/2006/relationships/slide" Target="slides/slide11.xml"/><Relationship Id="rId39" Type="http://schemas.openxmlformats.org/officeDocument/2006/relationships/font" Target="fonts/Anaheim-bold.fntdata"/><Relationship Id="rId16" Type="http://schemas.openxmlformats.org/officeDocument/2006/relationships/slide" Target="slides/slide10.xml"/><Relationship Id="rId38" Type="http://schemas.openxmlformats.org/officeDocument/2006/relationships/font" Target="fonts/Anahei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26190e937_2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526190e937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26190e937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526190e937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26190e937_2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526190e937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26190e937_2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526190e937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26190e937_2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526190e937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26929a3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26929a3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6190e937_2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526190e937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26929a3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26929a3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26190e937_2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526190e937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26929a3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26929a3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26190e937_2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526190e937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26190e937_2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526190e937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26929a3d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26929a3d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26190e937_2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526190e937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26929a3d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26929a3d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26190e937_2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526190e937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26190e937_2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526190e937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26929a3d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26929a3d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26190e937_2_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526190e937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26190e937_2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526190e937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26190e937_2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526190e937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26190e937_2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526190e937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26190e937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526190e937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26190e937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526190e937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26190e937_2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526190e937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26190e937_2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526190e937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26190e937_2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526190e937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3204121" y="-801522"/>
            <a:ext cx="7066039" cy="7066039"/>
            <a:chOff x="1945880" y="-54445"/>
            <a:chExt cx="5252389" cy="5252389"/>
          </a:xfrm>
        </p:grpSpPr>
        <p:sp>
          <p:nvSpPr>
            <p:cNvPr id="55" name="Google Shape;55;p14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13225" y="639525"/>
            <a:ext cx="57654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13225" y="3569025"/>
            <a:ext cx="2679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5"/>
          <p:cNvGrpSpPr/>
          <p:nvPr/>
        </p:nvGrpSpPr>
        <p:grpSpPr>
          <a:xfrm>
            <a:off x="-1341254" y="771728"/>
            <a:ext cx="7066039" cy="7066039"/>
            <a:chOff x="1945880" y="-54445"/>
            <a:chExt cx="5252389" cy="5252389"/>
          </a:xfrm>
        </p:grpSpPr>
        <p:sp>
          <p:nvSpPr>
            <p:cNvPr id="63" name="Google Shape;63;p15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67" name="Google Shape;67;p15"/>
          <p:cNvSpPr txBox="1"/>
          <p:nvPr>
            <p:ph type="title"/>
          </p:nvPr>
        </p:nvSpPr>
        <p:spPr>
          <a:xfrm>
            <a:off x="3308925" y="445025"/>
            <a:ext cx="511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308925" y="2229218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5961771" y="2231643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3308925" y="3970000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5961771" y="3970000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5" type="title"/>
          </p:nvPr>
        </p:nvSpPr>
        <p:spPr>
          <a:xfrm>
            <a:off x="3308925" y="1296349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5"/>
          <p:cNvSpPr txBox="1"/>
          <p:nvPr>
            <p:ph idx="6" type="title"/>
          </p:nvPr>
        </p:nvSpPr>
        <p:spPr>
          <a:xfrm>
            <a:off x="3308925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5"/>
          <p:cNvSpPr txBox="1"/>
          <p:nvPr>
            <p:ph idx="7" type="title"/>
          </p:nvPr>
        </p:nvSpPr>
        <p:spPr>
          <a:xfrm>
            <a:off x="5961771" y="129634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5"/>
          <p:cNvSpPr txBox="1"/>
          <p:nvPr>
            <p:ph idx="8" type="title"/>
          </p:nvPr>
        </p:nvSpPr>
        <p:spPr>
          <a:xfrm>
            <a:off x="5961771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5"/>
          <p:cNvSpPr txBox="1"/>
          <p:nvPr>
            <p:ph idx="9" type="subTitle"/>
          </p:nvPr>
        </p:nvSpPr>
        <p:spPr>
          <a:xfrm>
            <a:off x="3308925" y="1926862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3" type="subTitle"/>
          </p:nvPr>
        </p:nvSpPr>
        <p:spPr>
          <a:xfrm>
            <a:off x="5961771" y="1926862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4" type="subTitle"/>
          </p:nvPr>
        </p:nvSpPr>
        <p:spPr>
          <a:xfrm>
            <a:off x="3308925" y="3664700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5" type="subTitle"/>
          </p:nvPr>
        </p:nvSpPr>
        <p:spPr>
          <a:xfrm>
            <a:off x="5961771" y="3664700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nek Malayalam ExtraBold"/>
              <a:buNone/>
              <a:defRPr sz="2200"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6"/>
          <p:cNvGrpSpPr/>
          <p:nvPr/>
        </p:nvGrpSpPr>
        <p:grpSpPr>
          <a:xfrm>
            <a:off x="4523346" y="-961272"/>
            <a:ext cx="7066039" cy="7066039"/>
            <a:chOff x="1945880" y="-54445"/>
            <a:chExt cx="5252389" cy="5252389"/>
          </a:xfrm>
        </p:grpSpPr>
        <p:sp>
          <p:nvSpPr>
            <p:cNvPr id="82" name="Google Shape;82;p16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86" name="Google Shape;8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7"/>
          <p:cNvGrpSpPr/>
          <p:nvPr/>
        </p:nvGrpSpPr>
        <p:grpSpPr>
          <a:xfrm>
            <a:off x="1038980" y="-1246472"/>
            <a:ext cx="7066039" cy="7066039"/>
            <a:chOff x="1945880" y="-54445"/>
            <a:chExt cx="5252389" cy="5252389"/>
          </a:xfrm>
        </p:grpSpPr>
        <p:sp>
          <p:nvSpPr>
            <p:cNvPr id="91" name="Google Shape;91;p17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95" name="Google Shape;95;p17"/>
          <p:cNvSpPr txBox="1"/>
          <p:nvPr>
            <p:ph type="title"/>
          </p:nvPr>
        </p:nvSpPr>
        <p:spPr>
          <a:xfrm>
            <a:off x="3043474" y="539500"/>
            <a:ext cx="30570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3043448" y="1463125"/>
            <a:ext cx="30570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/>
        </p:nvSpPr>
        <p:spPr>
          <a:xfrm>
            <a:off x="2936200" y="3434800"/>
            <a:ext cx="32715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b="0" i="0" lang="es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b="1" i="0" lang="es" sz="12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2"/>
              </a:rPr>
              <a:t>Slidesgo</a:t>
            </a:r>
            <a:r>
              <a:rPr b="0" i="0" lang="es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i="0" lang="es" sz="12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Flaticon</a:t>
            </a:r>
            <a:r>
              <a:rPr b="0" i="0" lang="es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i="0" lang="es" sz="12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Freepik</a:t>
            </a:r>
            <a:r>
              <a:rPr b="0" i="0" lang="es" sz="1200" u="sng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1" i="0" sz="1200" u="sng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8"/>
          <p:cNvGrpSpPr/>
          <p:nvPr/>
        </p:nvGrpSpPr>
        <p:grpSpPr>
          <a:xfrm>
            <a:off x="285096" y="-2582322"/>
            <a:ext cx="7066039" cy="7066039"/>
            <a:chOff x="1945880" y="-54445"/>
            <a:chExt cx="5252389" cy="5252389"/>
          </a:xfrm>
        </p:grpSpPr>
        <p:sp>
          <p:nvSpPr>
            <p:cNvPr id="100" name="Google Shape;100;p18"/>
            <p:cNvSpPr/>
            <p:nvPr/>
          </p:nvSpPr>
          <p:spPr>
            <a:xfrm rot="-2700000">
              <a:off x="2306842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2700000">
              <a:off x="3700637" y="306517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 rot="8100000">
              <a:off x="5094431" y="1700312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 rot="-8100000">
              <a:off x="3700637" y="3094106"/>
              <a:ext cx="1742877" cy="1742877"/>
            </a:xfrm>
            <a:prstGeom prst="bentArrow">
              <a:avLst>
                <a:gd fmla="val 36172" name="adj1"/>
                <a:gd fmla="val 28573" name="adj2"/>
                <a:gd fmla="val 34647" name="adj3"/>
                <a:gd fmla="val 5805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104" name="Google Shape;10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0"/>
          <p:cNvGrpSpPr/>
          <p:nvPr/>
        </p:nvGrpSpPr>
        <p:grpSpPr>
          <a:xfrm>
            <a:off x="-1121495" y="-3613122"/>
            <a:ext cx="13421164" cy="13693064"/>
            <a:chOff x="-1121495" y="-3613122"/>
            <a:chExt cx="13421164" cy="13693064"/>
          </a:xfrm>
        </p:grpSpPr>
        <p:grpSp>
          <p:nvGrpSpPr>
            <p:cNvPr id="108" name="Google Shape;108;p20"/>
            <p:cNvGrpSpPr/>
            <p:nvPr/>
          </p:nvGrpSpPr>
          <p:grpSpPr>
            <a:xfrm>
              <a:off x="-1121495" y="-3613122"/>
              <a:ext cx="7066039" cy="7066039"/>
              <a:chOff x="1945880" y="-54445"/>
              <a:chExt cx="5252389" cy="5252389"/>
            </a:xfrm>
          </p:grpSpPr>
          <p:sp>
            <p:nvSpPr>
              <p:cNvPr id="109" name="Google Shape;109;p20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0" name="Google Shape;110;p20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1" name="Google Shape;111;p20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2" name="Google Shape;112;p20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13" name="Google Shape;113;p20"/>
            <p:cNvGrpSpPr/>
            <p:nvPr/>
          </p:nvGrpSpPr>
          <p:grpSpPr>
            <a:xfrm>
              <a:off x="3215255" y="3013903"/>
              <a:ext cx="7066039" cy="7066039"/>
              <a:chOff x="1945880" y="-54445"/>
              <a:chExt cx="5252389" cy="5252389"/>
            </a:xfrm>
          </p:grpSpPr>
          <p:sp>
            <p:nvSpPr>
              <p:cNvPr id="114" name="Google Shape;114;p20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5" name="Google Shape;115;p20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6" name="Google Shape;116;p20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7" name="Google Shape;117;p20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18" name="Google Shape;118;p20"/>
            <p:cNvGrpSpPr/>
            <p:nvPr/>
          </p:nvGrpSpPr>
          <p:grpSpPr>
            <a:xfrm>
              <a:off x="5233630" y="-2597097"/>
              <a:ext cx="7066039" cy="7066039"/>
              <a:chOff x="1945880" y="-54445"/>
              <a:chExt cx="5252389" cy="5252389"/>
            </a:xfrm>
          </p:grpSpPr>
          <p:sp>
            <p:nvSpPr>
              <p:cNvPr id="119" name="Google Shape;119;p20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0" name="Google Shape;120;p20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1" name="Google Shape;121;p20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2" name="Google Shape;122;p20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1"/>
          <p:cNvGrpSpPr/>
          <p:nvPr/>
        </p:nvGrpSpPr>
        <p:grpSpPr>
          <a:xfrm>
            <a:off x="-1726745" y="-4241997"/>
            <a:ext cx="12991564" cy="14102364"/>
            <a:chOff x="-1726745" y="-4241997"/>
            <a:chExt cx="12991564" cy="14102364"/>
          </a:xfrm>
        </p:grpSpPr>
        <p:grpSp>
          <p:nvGrpSpPr>
            <p:cNvPr id="125" name="Google Shape;125;p21"/>
            <p:cNvGrpSpPr/>
            <p:nvPr/>
          </p:nvGrpSpPr>
          <p:grpSpPr>
            <a:xfrm>
              <a:off x="4198780" y="2794328"/>
              <a:ext cx="7066039" cy="7066039"/>
              <a:chOff x="1945880" y="-54445"/>
              <a:chExt cx="5252389" cy="5252389"/>
            </a:xfrm>
          </p:grpSpPr>
          <p:sp>
            <p:nvSpPr>
              <p:cNvPr id="126" name="Google Shape;126;p21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7" name="Google Shape;127;p21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8" name="Google Shape;128;p21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9" name="Google Shape;129;p21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30" name="Google Shape;130;p21"/>
            <p:cNvGrpSpPr/>
            <p:nvPr/>
          </p:nvGrpSpPr>
          <p:grpSpPr>
            <a:xfrm>
              <a:off x="-1726745" y="-4241997"/>
              <a:ext cx="7066039" cy="7066039"/>
              <a:chOff x="1945880" y="-54445"/>
              <a:chExt cx="5252389" cy="5252389"/>
            </a:xfrm>
          </p:grpSpPr>
          <p:sp>
            <p:nvSpPr>
              <p:cNvPr id="131" name="Google Shape;131;p21"/>
              <p:cNvSpPr/>
              <p:nvPr/>
            </p:nvSpPr>
            <p:spPr>
              <a:xfrm rot="-2700000">
                <a:off x="2306842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2" name="Google Shape;132;p21"/>
              <p:cNvSpPr/>
              <p:nvPr/>
            </p:nvSpPr>
            <p:spPr>
              <a:xfrm rot="2700000">
                <a:off x="3700637" y="306517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3" name="Google Shape;133;p21"/>
              <p:cNvSpPr/>
              <p:nvPr/>
            </p:nvSpPr>
            <p:spPr>
              <a:xfrm rot="8100000">
                <a:off x="5094431" y="1700312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4" name="Google Shape;134;p21"/>
              <p:cNvSpPr/>
              <p:nvPr/>
            </p:nvSpPr>
            <p:spPr>
              <a:xfrm rot="-8100000">
                <a:off x="3700637" y="3094106"/>
                <a:ext cx="1742877" cy="1742877"/>
              </a:xfrm>
              <a:prstGeom prst="bentArrow">
                <a:avLst>
                  <a:gd fmla="val 36172" name="adj1"/>
                  <a:gd fmla="val 28573" name="adj2"/>
                  <a:gd fmla="val 34647" name="adj3"/>
                  <a:gd fmla="val 58056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ExtraBold"/>
              <a:buNone/>
              <a:defRPr b="0" i="0" sz="3000" u="none" cap="none" strike="noStrike">
                <a:solidFill>
                  <a:schemeClr val="dk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optuna.org/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ctrTitle"/>
          </p:nvPr>
        </p:nvSpPr>
        <p:spPr>
          <a:xfrm>
            <a:off x="713225" y="639525"/>
            <a:ext cx="57654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s" sz="3200"/>
              <a:t>Trabajo Final Integrador​</a:t>
            </a:r>
            <a:br>
              <a:rPr lang="es" sz="3200"/>
            </a:br>
            <a:r>
              <a:rPr b="1" lang="es" sz="3200"/>
              <a:t>Visión</a:t>
            </a:r>
            <a:r>
              <a:rPr lang="es" sz="3200"/>
              <a:t> por Computadora II​</a:t>
            </a:r>
            <a:br>
              <a:rPr lang="es" sz="3200"/>
            </a:br>
            <a:br>
              <a:rPr lang="es" sz="3200"/>
            </a:br>
            <a:r>
              <a:rPr lang="es" sz="3200"/>
              <a:t>Dataset TrashNet</a:t>
            </a:r>
            <a:endParaRPr sz="3200"/>
          </a:p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713225" y="3788781"/>
            <a:ext cx="2679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/>
              <a:t>INTEGRANTES:</a:t>
            </a:r>
            <a:endParaRPr b="1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- Diego Araujo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- Christopher Charaf​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- Azul Villanueva​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>
            <a:off x="4256225" y="1513131"/>
            <a:ext cx="4468500" cy="3284244"/>
            <a:chOff x="4656275" y="1513131"/>
            <a:chExt cx="4468500" cy="3284244"/>
          </a:xfrm>
        </p:grpSpPr>
        <p:sp>
          <p:nvSpPr>
            <p:cNvPr id="142" name="Google Shape;142;p22"/>
            <p:cNvSpPr/>
            <p:nvPr/>
          </p:nvSpPr>
          <p:spPr>
            <a:xfrm>
              <a:off x="4656275" y="3933975"/>
              <a:ext cx="4468500" cy="86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43" name="Google Shape;143;p22"/>
            <p:cNvPicPr preferRelativeResize="0"/>
            <p:nvPr/>
          </p:nvPicPr>
          <p:blipFill rotWithShape="1">
            <a:blip r:embed="rId3">
              <a:alphaModFix/>
            </a:blip>
            <a:srcRect b="8" l="0" r="0" t="9"/>
            <a:stretch/>
          </p:blipFill>
          <p:spPr>
            <a:xfrm>
              <a:off x="6618174" y="1513131"/>
              <a:ext cx="2358941" cy="269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56275" y="2180675"/>
              <a:ext cx="3268900" cy="225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37001" y="3420119"/>
              <a:ext cx="898049" cy="994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73250" y="3609901"/>
              <a:ext cx="1241424" cy="994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6682" y="373548"/>
            <a:ext cx="2008043" cy="76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20000" y="3272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Modelos empleados – CNN Convencional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948615"/>
            <a:ext cx="3944006" cy="3900345"/>
          </a:xfrm>
          <a:prstGeom prst="rect">
            <a:avLst/>
          </a:prstGeom>
          <a:solidFill>
            <a:srgbClr val="FFE3B6"/>
          </a:solidFill>
          <a:ln cap="flat" cmpd="sng" w="3810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31"/>
          <p:cNvSpPr/>
          <p:nvPr/>
        </p:nvSpPr>
        <p:spPr>
          <a:xfrm>
            <a:off x="381000" y="1067516"/>
            <a:ext cx="3997036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Arquitectura de la Red Neuronal (CNN)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" sz="1100"/>
              <a:t>Entrada:</a:t>
            </a:r>
            <a:r>
              <a:rPr lang="es" sz="1100"/>
              <a:t> Imágenes de tamaño 224x224 píxeles, con 3 canales (RGB).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 sz="1100"/>
              <a:t>Capas Convolucionales:</a:t>
            </a:r>
            <a:br>
              <a:rPr b="1" lang="es" sz="1100"/>
            </a:br>
            <a:r>
              <a:rPr lang="es" sz="1100"/>
              <a:t> 4 bloques compuestos por: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Conv2D</a:t>
            </a:r>
            <a:r>
              <a:rPr i="1" lang="es" sz="1100">
                <a:solidFill>
                  <a:schemeClr val="lt1"/>
                </a:solidFill>
              </a:rPr>
              <a:t> + ReLU</a:t>
            </a:r>
            <a:r>
              <a:rPr lang="es" sz="1100"/>
              <a:t> con 32, 64, 128 y 256 filtros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 sz="11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MaxPooling2D</a:t>
            </a:r>
            <a:r>
              <a:rPr lang="es" sz="1100"/>
              <a:t> para reducción de dimensiones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 sz="1100"/>
              <a:t>Capas Densas (Fully Connected):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 sz="1100"/>
              <a:t>Flatten</a:t>
            </a:r>
            <a:r>
              <a:rPr lang="es" sz="1100"/>
              <a:t> implícito para vectorizar las características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/>
              <a:t>Capa oculta con </a:t>
            </a:r>
            <a:r>
              <a:rPr b="1" lang="es" sz="1100"/>
              <a:t>512 neuronas</a:t>
            </a:r>
            <a:r>
              <a:rPr lang="es" sz="1100"/>
              <a:t>, activación </a:t>
            </a:r>
            <a:r>
              <a:rPr i="1" lang="es" sz="1100"/>
              <a:t>ReLU</a:t>
            </a:r>
            <a:r>
              <a:rPr lang="es" sz="1100"/>
              <a:t> y </a:t>
            </a:r>
            <a:r>
              <a:rPr b="1" lang="es" sz="1100"/>
              <a:t>Dropout</a:t>
            </a:r>
            <a:r>
              <a:rPr lang="es" sz="1100"/>
              <a:t> para regularización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/>
              <a:t>Capa de salida con </a:t>
            </a:r>
            <a:r>
              <a:rPr b="1" lang="es" sz="1100"/>
              <a:t>6 neuronas</a:t>
            </a:r>
            <a:r>
              <a:rPr lang="es" sz="1100"/>
              <a:t> (una por clase)</a:t>
            </a:r>
            <a:br>
              <a:rPr i="1" lang="es" sz="1100"/>
            </a:br>
            <a:endParaRPr i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 sz="1100"/>
              <a:t>Parámetros entrenables:</a:t>
            </a:r>
            <a:r>
              <a:rPr lang="es" sz="1100"/>
              <a:t> </a:t>
            </a:r>
            <a:r>
              <a:rPr b="1" lang="es" sz="1100"/>
              <a:t> </a:t>
            </a:r>
            <a:r>
              <a:rPr lang="es" sz="1100"/>
              <a:t>~</a:t>
            </a:r>
            <a:r>
              <a:rPr lang="es" sz="1100"/>
              <a:t> </a:t>
            </a:r>
            <a:r>
              <a:rPr b="1" lang="es" sz="1100"/>
              <a:t>26 millones</a:t>
            </a:r>
            <a:endParaRPr b="1" sz="1100"/>
          </a:p>
          <a:p>
            <a:pPr indent="0" lvl="1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720000" y="3272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Modelos empleados – ResNet50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724" y="1950001"/>
            <a:ext cx="4460676" cy="1431425"/>
          </a:xfrm>
          <a:prstGeom prst="rect">
            <a:avLst/>
          </a:prstGeom>
          <a:solidFill>
            <a:srgbClr val="FFE3B6"/>
          </a:solidFill>
          <a:ln cap="flat" cmpd="sng" w="3810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32"/>
          <p:cNvSpPr/>
          <p:nvPr/>
        </p:nvSpPr>
        <p:spPr>
          <a:xfrm>
            <a:off x="720000" y="965274"/>
            <a:ext cx="3816300" cy="4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04040"/>
                </a:solidFill>
                <a:latin typeface="Cabin"/>
                <a:ea typeface="Cabin"/>
                <a:cs typeface="Cabin"/>
                <a:sym typeface="Cabin"/>
              </a:rPr>
              <a:t>Arquitectura de la Red Neuronal (ResNet50)</a:t>
            </a:r>
            <a:endParaRPr b="1"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b="1" lang="es" sz="1100">
                <a:latin typeface="Cabin"/>
                <a:ea typeface="Cabin"/>
                <a:cs typeface="Cabin"/>
                <a:sym typeface="Cabin"/>
              </a:rPr>
              <a:t>Entrada: i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mágenes de tamaño 224x224 píxeles, con 3 canales (RGB).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b="1" lang="es" sz="1100">
                <a:latin typeface="Cabin"/>
                <a:ea typeface="Cabin"/>
                <a:cs typeface="Cabin"/>
                <a:sym typeface="Cabin"/>
              </a:rPr>
              <a:t>Preprocesamiento:</a:t>
            </a:r>
            <a:endParaRPr b="1"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Capa de entrada con </a:t>
            </a:r>
            <a:r>
              <a:rPr b="1" lang="es" sz="1100">
                <a:latin typeface="Cabin"/>
                <a:ea typeface="Cabin"/>
                <a:cs typeface="Cabin"/>
                <a:sym typeface="Cabin"/>
              </a:rPr>
              <a:t>padding cero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(Zero Padding)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Procesamiento inicial (Shape 1-5)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b="1" lang="es" sz="1100">
                <a:latin typeface="Cabin"/>
                <a:ea typeface="Cabin"/>
                <a:cs typeface="Cabin"/>
                <a:sym typeface="Cabin"/>
              </a:rPr>
              <a:t>Bloques Convolucionales:</a:t>
            </a:r>
            <a:br>
              <a:rPr b="1" lang="es" sz="1100">
                <a:latin typeface="Cabin"/>
                <a:ea typeface="Cabin"/>
                <a:cs typeface="Cabin"/>
                <a:sym typeface="Cabin"/>
              </a:rPr>
            </a:br>
            <a:r>
              <a:rPr lang="es" sz="1100">
                <a:latin typeface="Cabin"/>
                <a:ea typeface="Cabin"/>
                <a:cs typeface="Cabin"/>
                <a:sym typeface="Cabin"/>
              </a:rPr>
              <a:t> 4 bloques compuestos por: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Capa</a:t>
            </a:r>
            <a:r>
              <a:rPr b="1" lang="es" sz="1100">
                <a:latin typeface="Cabin"/>
                <a:ea typeface="Cabin"/>
                <a:cs typeface="Cabin"/>
                <a:sym typeface="Cabin"/>
              </a:rPr>
              <a:t> CONV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(Convolución)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Batch Normalization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(Normalización)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ReLU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(Función de activación)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MaxPooling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(Reducción dimensional)</a:t>
            </a:r>
            <a:br>
              <a:rPr lang="es" sz="1100">
                <a:latin typeface="Cabin"/>
                <a:ea typeface="Cabin"/>
                <a:cs typeface="Cabin"/>
                <a:sym typeface="Cabin"/>
              </a:rPr>
            </a:b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b="1" lang="es" sz="1100">
                <a:latin typeface="Cabin"/>
                <a:ea typeface="Cabin"/>
                <a:cs typeface="Cabin"/>
                <a:sym typeface="Cabin"/>
              </a:rPr>
              <a:t>Capas Finales:</a:t>
            </a:r>
            <a:endParaRPr b="1"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Average Pooling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(Agrupamiento promedio)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Flattening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(Aplanamiento)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i="1" lang="es" sz="1100">
                <a:latin typeface="Cabin"/>
                <a:ea typeface="Cabin"/>
                <a:cs typeface="Cabin"/>
                <a:sym typeface="Cabin"/>
              </a:rPr>
              <a:t>Fully Connected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 (Capa densa final)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○"/>
            </a:pPr>
            <a:r>
              <a:rPr lang="es" sz="1100">
                <a:latin typeface="Cabin"/>
                <a:ea typeface="Cabin"/>
                <a:cs typeface="Cabin"/>
                <a:sym typeface="Cabin"/>
              </a:rPr>
              <a:t>Salida (Output)</a:t>
            </a:r>
            <a:br>
              <a:rPr lang="es" sz="1100">
                <a:latin typeface="Cabin"/>
                <a:ea typeface="Cabin"/>
                <a:cs typeface="Cabin"/>
                <a:sym typeface="Cabin"/>
              </a:rPr>
            </a:b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bin"/>
              <a:buChar char="●"/>
            </a:pPr>
            <a:r>
              <a:rPr b="1" lang="es" sz="1100">
                <a:latin typeface="Cabin"/>
                <a:ea typeface="Cabin"/>
                <a:cs typeface="Cabin"/>
                <a:sym typeface="Cabin"/>
              </a:rPr>
              <a:t>Parámetros entrenables: </a:t>
            </a:r>
            <a:r>
              <a:rPr lang="es" sz="1100">
                <a:latin typeface="Cabin"/>
                <a:ea typeface="Cabin"/>
                <a:cs typeface="Cabin"/>
                <a:sym typeface="Cabin"/>
              </a:rPr>
              <a:t>~25 millones</a:t>
            </a:r>
            <a:endParaRPr sz="1100">
              <a:latin typeface="Cabin"/>
              <a:ea typeface="Cabin"/>
              <a:cs typeface="Cabin"/>
              <a:sym typeface="Cabin"/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43" name="Google Shape;243;p32"/>
          <p:cNvCxnSpPr/>
          <p:nvPr/>
        </p:nvCxnSpPr>
        <p:spPr>
          <a:xfrm>
            <a:off x="4535714" y="2708959"/>
            <a:ext cx="0" cy="2276698"/>
          </a:xfrm>
          <a:prstGeom prst="straightConnector1">
            <a:avLst/>
          </a:prstGeom>
          <a:noFill/>
          <a:ln cap="flat" cmpd="sng" w="9525">
            <a:solidFill>
              <a:srgbClr val="EED9C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Modelos empleados – ResNet50</a:t>
            </a:r>
            <a:endParaRPr/>
          </a:p>
        </p:txBody>
      </p:sp>
      <p:sp>
        <p:nvSpPr>
          <p:cNvPr id="249" name="Google Shape;249;p33"/>
          <p:cNvSpPr txBox="1"/>
          <p:nvPr>
            <p:ph idx="2" type="subTitle"/>
          </p:nvPr>
        </p:nvSpPr>
        <p:spPr>
          <a:xfrm>
            <a:off x="1502250" y="1221399"/>
            <a:ext cx="6139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600"/>
              <a:t>Características de Resnet50: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</a:t>
            </a:r>
            <a:r>
              <a:rPr b="1" lang="es"/>
              <a:t>Arquitectura profunda con 50 capas </a:t>
            </a:r>
            <a:r>
              <a:rPr lang="es"/>
              <a:t>(de ahí el nombre ResNet50).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Uso de "skip connections" (conexiones residuales) que permiten entrenar redes muy profundas.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Bloques de identidad (ID Block) que mantienen la dimensión.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Bloques convolucionales (Conv Block) que modifican la dimensión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600"/>
              <a:t>Ventajas: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Eficaz para problemas complejos de visión por computadora.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Menor problema de vanishing gradients que otras arquitecturas profundas.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- Buen desempeño en clasificación de imágenes.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An</a:t>
            </a:r>
            <a:r>
              <a:rPr b="1" lang="es"/>
              <a:t>á</a:t>
            </a:r>
            <a:r>
              <a:rPr lang="es"/>
              <a:t>lisis y resultados obtenidos</a:t>
            </a:r>
            <a:endParaRPr/>
          </a:p>
        </p:txBody>
      </p:sp>
      <p:sp>
        <p:nvSpPr>
          <p:cNvPr id="255" name="Google Shape;255;p34"/>
          <p:cNvSpPr txBox="1"/>
          <p:nvPr>
            <p:ph idx="2" type="subTitle"/>
          </p:nvPr>
        </p:nvSpPr>
        <p:spPr>
          <a:xfrm>
            <a:off x="849099" y="1221400"/>
            <a:ext cx="69258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Modelos Entrenados: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CNN sin data augmentation:</a:t>
            </a:r>
            <a:r>
              <a:rPr lang="es" sz="1200">
                <a:solidFill>
                  <a:srgbClr val="000000"/>
                </a:solidFill>
              </a:rPr>
              <a:t> desempeño modesto, con signos evidentes de overfitting.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CNN con data augmentation + learning rate elevado:</a:t>
            </a:r>
            <a:r>
              <a:rPr lang="es" sz="1200">
                <a:solidFill>
                  <a:srgbClr val="000000"/>
                </a:solidFill>
              </a:rPr>
              <a:t> mejora en la capacidad de generalización, aunque con cierta inestabilidad durante el entrenamiento.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ResNet50 con fine-tuning parcial:</a:t>
            </a:r>
            <a:r>
              <a:rPr lang="es" sz="1200">
                <a:solidFill>
                  <a:srgbClr val="000000"/>
                </a:solidFill>
              </a:rPr>
              <a:t> buenos resultados en pocas épocas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ResNet50 con fine-tuning completo:</a:t>
            </a:r>
            <a:r>
              <a:rPr lang="es" sz="1200">
                <a:solidFill>
                  <a:srgbClr val="000000"/>
                </a:solidFill>
              </a:rPr>
              <a:t> se obtuvo el mejor rendimiento global, con mejoras consistentes en las métricas.</a:t>
            </a:r>
            <a:br>
              <a:rPr lang="es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Métricas de Evaluación: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Accuracy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Precisión, Recall y F1-score</a:t>
            </a:r>
            <a:r>
              <a:rPr lang="es" sz="1200">
                <a:solidFill>
                  <a:srgbClr val="000000"/>
                </a:solidFill>
              </a:rPr>
              <a:t>, calculados por clase.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Matriz de confusión</a:t>
            </a:r>
            <a:r>
              <a:rPr lang="es" sz="1200">
                <a:solidFill>
                  <a:srgbClr val="000000"/>
                </a:solidFill>
              </a:rPr>
              <a:t>, para análisis detallado de errores.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</a:rPr>
              <a:t>Curvas ROC y valores de AUC</a:t>
            </a:r>
            <a:r>
              <a:rPr lang="es" sz="1200">
                <a:solidFill>
                  <a:srgbClr val="000000"/>
                </a:solidFill>
              </a:rPr>
              <a:t>, para evaluar el comportamiento del modelo.</a:t>
            </a: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CNN sin data augmentation</a:t>
            </a:r>
            <a:endParaRPr/>
          </a:p>
        </p:txBody>
      </p:sp>
      <p:sp>
        <p:nvSpPr>
          <p:cNvPr id="269" name="Google Shape;269;p36"/>
          <p:cNvSpPr txBox="1"/>
          <p:nvPr>
            <p:ph idx="2" type="subTitle"/>
          </p:nvPr>
        </p:nvSpPr>
        <p:spPr>
          <a:xfrm>
            <a:off x="720000" y="1443072"/>
            <a:ext cx="6382966" cy="31843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 sz="1300">
                <a:solidFill>
                  <a:srgbClr val="000000"/>
                </a:solidFill>
              </a:rPr>
              <a:t>El desempeño fue </a:t>
            </a:r>
            <a:r>
              <a:rPr b="1" lang="es" sz="1300">
                <a:solidFill>
                  <a:srgbClr val="000000"/>
                </a:solidFill>
              </a:rPr>
              <a:t>modesto</a:t>
            </a:r>
            <a:r>
              <a:rPr lang="es" sz="1300">
                <a:solidFill>
                  <a:srgbClr val="000000"/>
                </a:solidFill>
              </a:rPr>
              <a:t>, con </a:t>
            </a:r>
            <a:r>
              <a:rPr b="1" lang="es" sz="1300">
                <a:solidFill>
                  <a:srgbClr val="000000"/>
                </a:solidFill>
              </a:rPr>
              <a:t>métricas aceptables</a:t>
            </a:r>
            <a:r>
              <a:rPr lang="es" sz="1300">
                <a:solidFill>
                  <a:srgbClr val="000000"/>
                </a:solidFill>
              </a:rPr>
              <a:t>, aunque se observó </a:t>
            </a:r>
            <a:r>
              <a:rPr b="1" lang="es" sz="1300">
                <a:solidFill>
                  <a:srgbClr val="000000"/>
                </a:solidFill>
              </a:rPr>
              <a:t>confusión en la clasificación de ciertos tipos de residuos</a:t>
            </a:r>
            <a:r>
              <a:rPr lang="es" sz="1300">
                <a:solidFill>
                  <a:srgbClr val="000000"/>
                </a:solidFill>
              </a:rPr>
              <a:t>.</a:t>
            </a:r>
            <a:br>
              <a:rPr lang="es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 sz="1300">
                <a:solidFill>
                  <a:srgbClr val="000000"/>
                </a:solidFill>
              </a:rPr>
              <a:t>Se evidenció </a:t>
            </a:r>
            <a:r>
              <a:rPr b="1" lang="es" sz="1300">
                <a:solidFill>
                  <a:srgbClr val="000000"/>
                </a:solidFill>
              </a:rPr>
              <a:t>overfitting</a:t>
            </a:r>
            <a:r>
              <a:rPr lang="es" sz="1300">
                <a:solidFill>
                  <a:srgbClr val="000000"/>
                </a:solidFill>
              </a:rPr>
              <a:t>, dado que la precisión en entrenamiento fue considerablemente mayor que en validación, y la </a:t>
            </a:r>
            <a:r>
              <a:rPr b="1" lang="es" sz="1300">
                <a:solidFill>
                  <a:srgbClr val="000000"/>
                </a:solidFill>
              </a:rPr>
              <a:t>pérdida en validación permaneció elevada</a:t>
            </a:r>
            <a:r>
              <a:rPr lang="es" sz="1300">
                <a:solidFill>
                  <a:srgbClr val="000000"/>
                </a:solidFill>
              </a:rPr>
              <a:t>.</a:t>
            </a:r>
            <a:br>
              <a:rPr lang="es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 sz="1300">
                <a:solidFill>
                  <a:srgbClr val="000000"/>
                </a:solidFill>
              </a:rPr>
              <a:t>El modelo </a:t>
            </a:r>
            <a:r>
              <a:rPr b="1" lang="es" sz="1300">
                <a:solidFill>
                  <a:srgbClr val="000000"/>
                </a:solidFill>
              </a:rPr>
              <a:t>no logró una buena generalización</a:t>
            </a:r>
            <a:r>
              <a:rPr lang="es" sz="1300">
                <a:solidFill>
                  <a:srgbClr val="000000"/>
                </a:solidFill>
              </a:rPr>
              <a:t>, probablemente debido a la </a:t>
            </a:r>
            <a:r>
              <a:rPr b="1" lang="es" sz="1300">
                <a:solidFill>
                  <a:srgbClr val="000000"/>
                </a:solidFill>
              </a:rPr>
              <a:t>falta de variabilidad en los datos de entrenamiento</a:t>
            </a:r>
            <a:r>
              <a:rPr lang="es" sz="1300">
                <a:solidFill>
                  <a:srgbClr val="000000"/>
                </a:solidFill>
              </a:rPr>
              <a:t>, lo cual </a:t>
            </a:r>
            <a:r>
              <a:rPr b="1" lang="es" sz="1300">
                <a:solidFill>
                  <a:srgbClr val="000000"/>
                </a:solidFill>
              </a:rPr>
              <a:t>refuerza la necesidad de aplicar técnicas de data augmentation</a:t>
            </a:r>
            <a:r>
              <a:rPr lang="es" sz="1300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CNN con augmentation</a:t>
            </a:r>
            <a:endParaRPr/>
          </a:p>
        </p:txBody>
      </p:sp>
      <p:sp>
        <p:nvSpPr>
          <p:cNvPr id="283" name="Google Shape;283;p38"/>
          <p:cNvSpPr txBox="1"/>
          <p:nvPr>
            <p:ph idx="2" type="subTitle"/>
          </p:nvPr>
        </p:nvSpPr>
        <p:spPr>
          <a:xfrm>
            <a:off x="720000" y="1443075"/>
            <a:ext cx="66696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Impacto del Data Augmentation: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000000"/>
                </a:solidFill>
              </a:rPr>
              <a:t>La incorporación de </a:t>
            </a:r>
            <a:r>
              <a:rPr b="1" lang="es">
                <a:solidFill>
                  <a:srgbClr val="000000"/>
                </a:solidFill>
              </a:rPr>
              <a:t>data augmentation</a:t>
            </a:r>
            <a:r>
              <a:rPr lang="es">
                <a:solidFill>
                  <a:srgbClr val="000000"/>
                </a:solidFill>
              </a:rPr>
              <a:t> permitió </a:t>
            </a:r>
            <a:r>
              <a:rPr b="1" lang="es">
                <a:solidFill>
                  <a:srgbClr val="000000"/>
                </a:solidFill>
              </a:rPr>
              <a:t>reducir el overfitting</a:t>
            </a:r>
            <a:r>
              <a:rPr lang="es">
                <a:solidFill>
                  <a:srgbClr val="000000"/>
                </a:solidFill>
              </a:rPr>
              <a:t>, al introducir mayor variabilidad en los datos de entrenamiento.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000000"/>
                </a:solidFill>
              </a:rPr>
              <a:t>Si bien la </a:t>
            </a:r>
            <a:r>
              <a:rPr b="1" lang="es">
                <a:solidFill>
                  <a:srgbClr val="000000"/>
                </a:solidFill>
              </a:rPr>
              <a:t>precisión en entrenamiento disminuyó levemente</a:t>
            </a:r>
            <a:r>
              <a:rPr lang="es">
                <a:solidFill>
                  <a:srgbClr val="000000"/>
                </a:solidFill>
              </a:rPr>
              <a:t>, el modelo mostró una </a:t>
            </a:r>
            <a:r>
              <a:rPr b="1" lang="es">
                <a:solidFill>
                  <a:srgbClr val="000000"/>
                </a:solidFill>
              </a:rPr>
              <a:t>mejor capacidad de generalización</a:t>
            </a:r>
            <a:r>
              <a:rPr lang="es">
                <a:solidFill>
                  <a:srgbClr val="000000"/>
                </a:solidFill>
              </a:rPr>
              <a:t>, con un desempeño más equilibrado entre los conjuntos de entrenamiento y validación.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9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9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ResNet50 con fine-tuning parcial</a:t>
            </a:r>
            <a:endParaRPr/>
          </a:p>
        </p:txBody>
      </p:sp>
      <p:sp>
        <p:nvSpPr>
          <p:cNvPr id="297" name="Google Shape;297;p40"/>
          <p:cNvSpPr txBox="1"/>
          <p:nvPr>
            <p:ph idx="2" type="subTitle"/>
          </p:nvPr>
        </p:nvSpPr>
        <p:spPr>
          <a:xfrm>
            <a:off x="720000" y="1443075"/>
            <a:ext cx="70260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El modelo obtuvo un </a:t>
            </a:r>
            <a:r>
              <a:rPr b="1" lang="es">
                <a:solidFill>
                  <a:srgbClr val="000000"/>
                </a:solidFill>
              </a:rPr>
              <a:t>buen rendimiento general</a:t>
            </a:r>
            <a:r>
              <a:rPr lang="es">
                <a:solidFill>
                  <a:srgbClr val="000000"/>
                </a:solidFill>
              </a:rPr>
              <a:t>, especialmente destacable considerando que se entrenó con </a:t>
            </a:r>
            <a:r>
              <a:rPr b="1" lang="es">
                <a:solidFill>
                  <a:srgbClr val="000000"/>
                </a:solidFill>
              </a:rPr>
              <a:t>solo 20 epochs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Al utilizar </a:t>
            </a:r>
            <a:r>
              <a:rPr b="1" lang="es">
                <a:solidFill>
                  <a:srgbClr val="000000"/>
                </a:solidFill>
              </a:rPr>
              <a:t>pesos preentrenados (IMAGENET1K_V1)</a:t>
            </a:r>
            <a:r>
              <a:rPr lang="es">
                <a:solidFill>
                  <a:srgbClr val="000000"/>
                </a:solidFill>
              </a:rPr>
              <a:t>, el modelo parte de una </a:t>
            </a:r>
            <a:r>
              <a:rPr b="1" lang="es">
                <a:solidFill>
                  <a:srgbClr val="000000"/>
                </a:solidFill>
              </a:rPr>
              <a:t>base sólida de representación de características</a:t>
            </a:r>
            <a:r>
              <a:rPr lang="es">
                <a:solidFill>
                  <a:srgbClr val="000000"/>
                </a:solidFill>
              </a:rPr>
              <a:t>, lo que permite una </a:t>
            </a:r>
            <a:r>
              <a:rPr b="1" lang="es">
                <a:solidFill>
                  <a:srgbClr val="000000"/>
                </a:solidFill>
              </a:rPr>
              <a:t>rápida mejora en el aprendizaje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Presenta un </a:t>
            </a:r>
            <a:r>
              <a:rPr b="1" lang="es">
                <a:solidFill>
                  <a:srgbClr val="000000"/>
                </a:solidFill>
              </a:rPr>
              <a:t>excelente equilibrio entre costo computacional y desempeño</a:t>
            </a:r>
            <a:r>
              <a:rPr lang="es">
                <a:solidFill>
                  <a:srgbClr val="000000"/>
                </a:solidFill>
              </a:rPr>
              <a:t>, lo cual lo convierte en una opción </a:t>
            </a:r>
            <a:r>
              <a:rPr b="1" lang="es">
                <a:solidFill>
                  <a:srgbClr val="000000"/>
                </a:solidFill>
              </a:rPr>
              <a:t>eficiente para entornos con recursos limitados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6052102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3396486" y="293832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6052102" y="293832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3308925" y="445025"/>
            <a:ext cx="511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Tabla de contenidos</a:t>
            </a:r>
            <a:endParaRPr/>
          </a:p>
        </p:txBody>
      </p:sp>
      <p:sp>
        <p:nvSpPr>
          <p:cNvPr id="156" name="Google Shape;156;p23"/>
          <p:cNvSpPr txBox="1"/>
          <p:nvPr>
            <p:ph idx="6" type="title"/>
          </p:nvPr>
        </p:nvSpPr>
        <p:spPr>
          <a:xfrm>
            <a:off x="3308925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7" name="Google Shape;157;p23"/>
          <p:cNvSpPr txBox="1"/>
          <p:nvPr>
            <p:ph idx="7" type="title"/>
          </p:nvPr>
        </p:nvSpPr>
        <p:spPr>
          <a:xfrm>
            <a:off x="5961771" y="129634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58" name="Google Shape;158;p23"/>
          <p:cNvSpPr txBox="1"/>
          <p:nvPr>
            <p:ph idx="8" type="title"/>
          </p:nvPr>
        </p:nvSpPr>
        <p:spPr>
          <a:xfrm>
            <a:off x="5961771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59" name="Google Shape;159;p23"/>
          <p:cNvSpPr txBox="1"/>
          <p:nvPr>
            <p:ph idx="9" type="subTitle"/>
          </p:nvPr>
        </p:nvSpPr>
        <p:spPr>
          <a:xfrm>
            <a:off x="3359254" y="2216583"/>
            <a:ext cx="26928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Problema y dataset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TrashNet</a:t>
            </a:r>
            <a:endParaRPr/>
          </a:p>
        </p:txBody>
      </p:sp>
      <p:sp>
        <p:nvSpPr>
          <p:cNvPr id="160" name="Google Shape;160;p23"/>
          <p:cNvSpPr txBox="1"/>
          <p:nvPr>
            <p:ph idx="13" type="subTitle"/>
          </p:nvPr>
        </p:nvSpPr>
        <p:spPr>
          <a:xfrm>
            <a:off x="6052102" y="2216583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Data augmentation</a:t>
            </a:r>
            <a:endParaRPr/>
          </a:p>
        </p:txBody>
      </p:sp>
      <p:sp>
        <p:nvSpPr>
          <p:cNvPr id="161" name="Google Shape;161;p23"/>
          <p:cNvSpPr txBox="1"/>
          <p:nvPr>
            <p:ph idx="14" type="subTitle"/>
          </p:nvPr>
        </p:nvSpPr>
        <p:spPr>
          <a:xfrm>
            <a:off x="3397425" y="3937217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br>
              <a:rPr lang="es"/>
            </a:br>
            <a:r>
              <a:rPr lang="es"/>
              <a:t>Modelos empleados</a:t>
            </a:r>
            <a:endParaRPr/>
          </a:p>
        </p:txBody>
      </p:sp>
      <p:sp>
        <p:nvSpPr>
          <p:cNvPr id="162" name="Google Shape;162;p23"/>
          <p:cNvSpPr txBox="1"/>
          <p:nvPr>
            <p:ph idx="15" type="subTitle"/>
          </p:nvPr>
        </p:nvSpPr>
        <p:spPr>
          <a:xfrm>
            <a:off x="6052102" y="4332828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An</a:t>
            </a:r>
            <a:r>
              <a:rPr b="1" lang="es"/>
              <a:t>á</a:t>
            </a:r>
            <a:r>
              <a:rPr lang="es"/>
              <a:t>lisis y resultados obtenidos</a:t>
            </a:r>
            <a:endParaRPr/>
          </a:p>
        </p:txBody>
      </p:sp>
      <p:grpSp>
        <p:nvGrpSpPr>
          <p:cNvPr id="163" name="Google Shape;163;p23"/>
          <p:cNvGrpSpPr/>
          <p:nvPr/>
        </p:nvGrpSpPr>
        <p:grpSpPr>
          <a:xfrm>
            <a:off x="415326" y="2313301"/>
            <a:ext cx="2709753" cy="2290771"/>
            <a:chOff x="-29687" y="1620537"/>
            <a:chExt cx="3331800" cy="2816638"/>
          </a:xfrm>
        </p:grpSpPr>
        <p:sp>
          <p:nvSpPr>
            <p:cNvPr id="164" name="Google Shape;164;p23"/>
            <p:cNvSpPr/>
            <p:nvPr/>
          </p:nvSpPr>
          <p:spPr>
            <a:xfrm>
              <a:off x="-29687" y="3573775"/>
              <a:ext cx="3331800" cy="86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65" name="Google Shape;165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3443" y="1620537"/>
              <a:ext cx="2142234" cy="2237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5527" y="2434740"/>
              <a:ext cx="1339617" cy="1673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5917" y="2377303"/>
              <a:ext cx="499212" cy="334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8518" y="3361420"/>
              <a:ext cx="1295375" cy="8990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3"/>
          <p:cNvSpPr/>
          <p:nvPr/>
        </p:nvSpPr>
        <p:spPr>
          <a:xfrm>
            <a:off x="3396486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 txBox="1"/>
          <p:nvPr>
            <p:ph idx="5" type="title"/>
          </p:nvPr>
        </p:nvSpPr>
        <p:spPr>
          <a:xfrm>
            <a:off x="3308925" y="1296349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01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ResNet50 con fine-tuning completo</a:t>
            </a:r>
            <a:endParaRPr/>
          </a:p>
        </p:txBody>
      </p:sp>
      <p:sp>
        <p:nvSpPr>
          <p:cNvPr id="311" name="Google Shape;311;p42"/>
          <p:cNvSpPr txBox="1"/>
          <p:nvPr>
            <p:ph idx="2" type="subTitle"/>
          </p:nvPr>
        </p:nvSpPr>
        <p:spPr>
          <a:xfrm>
            <a:off x="720000" y="1443075"/>
            <a:ext cx="71610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" sz="1500">
                <a:solidFill>
                  <a:srgbClr val="000000"/>
                </a:solidFill>
              </a:rPr>
              <a:t>Es el </a:t>
            </a:r>
            <a:r>
              <a:rPr b="1" lang="es" sz="1500">
                <a:solidFill>
                  <a:srgbClr val="000000"/>
                </a:solidFill>
              </a:rPr>
              <a:t>modelo con mejor desempeño</a:t>
            </a:r>
            <a:r>
              <a:rPr lang="es" sz="1500">
                <a:solidFill>
                  <a:srgbClr val="000000"/>
                </a:solidFill>
              </a:rPr>
              <a:t> entre todos los evaluados.</a:t>
            </a:r>
            <a:br>
              <a:rPr lang="es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" sz="1500">
                <a:solidFill>
                  <a:srgbClr val="000000"/>
                </a:solidFill>
              </a:rPr>
              <a:t>Se observó una </a:t>
            </a:r>
            <a:r>
              <a:rPr b="1" lang="es" sz="1500">
                <a:solidFill>
                  <a:srgbClr val="000000"/>
                </a:solidFill>
              </a:rPr>
              <a:t>alta precisión en validación</a:t>
            </a:r>
            <a:r>
              <a:rPr lang="es" sz="1500">
                <a:solidFill>
                  <a:srgbClr val="000000"/>
                </a:solidFill>
              </a:rPr>
              <a:t>, </a:t>
            </a:r>
            <a:r>
              <a:rPr b="1" lang="es" sz="1500">
                <a:solidFill>
                  <a:srgbClr val="000000"/>
                </a:solidFill>
              </a:rPr>
              <a:t>pérdida baja</a:t>
            </a:r>
            <a:r>
              <a:rPr lang="es" sz="1500">
                <a:solidFill>
                  <a:srgbClr val="000000"/>
                </a:solidFill>
              </a:rPr>
              <a:t> y </a:t>
            </a:r>
            <a:r>
              <a:rPr b="1" lang="es" sz="1500">
                <a:solidFill>
                  <a:srgbClr val="000000"/>
                </a:solidFill>
              </a:rPr>
              <a:t>curvas de aprendizaje estables</a:t>
            </a:r>
            <a:r>
              <a:rPr lang="es" sz="1500">
                <a:solidFill>
                  <a:srgbClr val="000000"/>
                </a:solidFill>
              </a:rPr>
              <a:t>, lo que indica un entrenamiento sólido.</a:t>
            </a:r>
            <a:br>
              <a:rPr lang="es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" sz="1500">
                <a:solidFill>
                  <a:srgbClr val="000000"/>
                </a:solidFill>
              </a:rPr>
              <a:t>El </a:t>
            </a:r>
            <a:r>
              <a:rPr b="1" lang="es" sz="1500">
                <a:solidFill>
                  <a:srgbClr val="000000"/>
                </a:solidFill>
              </a:rPr>
              <a:t>ajuste completo de los pesos</a:t>
            </a:r>
            <a:r>
              <a:rPr lang="es" sz="1500">
                <a:solidFill>
                  <a:srgbClr val="000000"/>
                </a:solidFill>
              </a:rPr>
              <a:t> permitió una </a:t>
            </a:r>
            <a:r>
              <a:rPr b="1" lang="es" sz="1500">
                <a:solidFill>
                  <a:srgbClr val="000000"/>
                </a:solidFill>
              </a:rPr>
              <a:t>adaptación total al dominio del problema</a:t>
            </a:r>
            <a:r>
              <a:rPr lang="es" sz="1500">
                <a:solidFill>
                  <a:srgbClr val="000000"/>
                </a:solidFill>
              </a:rPr>
              <a:t>, maximizando la capacidad predictiva del modelo.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3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Discusión y Análisis</a:t>
            </a:r>
            <a:endParaRPr/>
          </a:p>
        </p:txBody>
      </p:sp>
      <p:sp>
        <p:nvSpPr>
          <p:cNvPr id="325" name="Google Shape;325;p44"/>
          <p:cNvSpPr txBox="1"/>
          <p:nvPr>
            <p:ph idx="2" type="subTitle"/>
          </p:nvPr>
        </p:nvSpPr>
        <p:spPr>
          <a:xfrm>
            <a:off x="720000" y="1258525"/>
            <a:ext cx="73053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Comparación de Modelos – Desempeño General: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CNN Básica:</a:t>
            </a:r>
            <a:r>
              <a:rPr lang="es">
                <a:solidFill>
                  <a:srgbClr val="000000"/>
                </a:solidFill>
              </a:rPr>
              <a:t> muestra una </a:t>
            </a:r>
            <a:r>
              <a:rPr b="1" lang="es">
                <a:solidFill>
                  <a:srgbClr val="000000"/>
                </a:solidFill>
              </a:rPr>
              <a:t>mejora progresiva pero limitada</a:t>
            </a:r>
            <a:r>
              <a:rPr lang="es">
                <a:solidFill>
                  <a:srgbClr val="000000"/>
                </a:solidFill>
              </a:rPr>
              <a:t>, alcanzando un </a:t>
            </a:r>
            <a:r>
              <a:rPr b="1" lang="es">
                <a:solidFill>
                  <a:srgbClr val="000000"/>
                </a:solidFill>
              </a:rPr>
              <a:t>techo de exactitud cercano al 65%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CNN con Data Augmentation:</a:t>
            </a:r>
            <a:r>
              <a:rPr lang="es">
                <a:solidFill>
                  <a:srgbClr val="000000"/>
                </a:solidFill>
              </a:rPr>
              <a:t> logra una </a:t>
            </a:r>
            <a:r>
              <a:rPr b="1" lang="es">
                <a:solidFill>
                  <a:srgbClr val="000000"/>
                </a:solidFill>
              </a:rPr>
              <a:t>ligera mejora</a:t>
            </a:r>
            <a:r>
              <a:rPr lang="es">
                <a:solidFill>
                  <a:srgbClr val="000000"/>
                </a:solidFill>
              </a:rPr>
              <a:t> respecto a la CNN básica, evidenciando </a:t>
            </a:r>
            <a:r>
              <a:rPr b="1" lang="es">
                <a:solidFill>
                  <a:srgbClr val="000000"/>
                </a:solidFill>
              </a:rPr>
              <a:t>mejor generalización</a:t>
            </a:r>
            <a:r>
              <a:rPr lang="es">
                <a:solidFill>
                  <a:srgbClr val="000000"/>
                </a:solidFill>
              </a:rPr>
              <a:t> pero sin un salto significativo en el rendimiento.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ResNet50 con Fine-Tuning Parcial:</a:t>
            </a:r>
            <a:r>
              <a:rPr lang="es">
                <a:solidFill>
                  <a:srgbClr val="000000"/>
                </a:solidFill>
              </a:rPr>
              <a:t> parte de una </a:t>
            </a:r>
            <a:r>
              <a:rPr b="1" lang="es">
                <a:solidFill>
                  <a:srgbClr val="000000"/>
                </a:solidFill>
              </a:rPr>
              <a:t>buena precisión inicial</a:t>
            </a:r>
            <a:r>
              <a:rPr lang="es">
                <a:solidFill>
                  <a:srgbClr val="000000"/>
                </a:solidFill>
              </a:rPr>
              <a:t> y mejora con rapidez, aunque presenta </a:t>
            </a:r>
            <a:r>
              <a:rPr b="1" lang="es">
                <a:solidFill>
                  <a:srgbClr val="000000"/>
                </a:solidFill>
              </a:rPr>
              <a:t>cierta inestabilidad durante el entrenamiento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ResNet50 con Fine-Tuning Completo: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b="1" lang="es">
                <a:solidFill>
                  <a:srgbClr val="000000"/>
                </a:solidFill>
              </a:rPr>
              <a:t>domina desde el inicio</a:t>
            </a:r>
            <a:r>
              <a:rPr lang="es">
                <a:solidFill>
                  <a:srgbClr val="000000"/>
                </a:solidFill>
              </a:rPr>
              <a:t> y logra una </a:t>
            </a:r>
            <a:r>
              <a:rPr b="1" lang="es">
                <a:solidFill>
                  <a:srgbClr val="000000"/>
                </a:solidFill>
              </a:rPr>
              <a:t>exactitud superior al 90%</a:t>
            </a:r>
            <a:r>
              <a:rPr lang="es">
                <a:solidFill>
                  <a:srgbClr val="000000"/>
                </a:solidFill>
              </a:rPr>
              <a:t>, con un entrenamiento </a:t>
            </a:r>
            <a:r>
              <a:rPr b="1" lang="es">
                <a:solidFill>
                  <a:srgbClr val="000000"/>
                </a:solidFill>
              </a:rPr>
              <a:t>estable y consistente</a:t>
            </a:r>
            <a:r>
              <a:rPr lang="es">
                <a:solidFill>
                  <a:srgbClr val="000000"/>
                </a:solidFill>
              </a:rPr>
              <a:t>, mostrando la </a:t>
            </a:r>
            <a:r>
              <a:rPr b="1" lang="es">
                <a:solidFill>
                  <a:srgbClr val="000000"/>
                </a:solidFill>
              </a:rPr>
              <a:t>mejor capacidad de generalización</a:t>
            </a:r>
            <a:r>
              <a:rPr lang="es">
                <a:solidFill>
                  <a:srgbClr val="000000"/>
                </a:solidFill>
              </a:rPr>
              <a:t> entre todos los modelos evaluados.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Optimización y ajuste de hiperparámetros</a:t>
            </a:r>
            <a:endParaRPr/>
          </a:p>
        </p:txBody>
      </p:sp>
      <p:sp>
        <p:nvSpPr>
          <p:cNvPr id="331" name="Google Shape;331;p45"/>
          <p:cNvSpPr txBox="1"/>
          <p:nvPr>
            <p:ph idx="2" type="subTitle"/>
          </p:nvPr>
        </p:nvSpPr>
        <p:spPr>
          <a:xfrm>
            <a:off x="849107" y="1221399"/>
            <a:ext cx="6393522" cy="1362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/>
              <a:t>Para el ajuste de hiperparámetros se hizo uso de </a:t>
            </a:r>
            <a:r>
              <a:rPr b="1" lang="es" sz="1200" u="sng">
                <a:solidFill>
                  <a:schemeClr val="hlink"/>
                </a:solidFill>
                <a:hlinkClick r:id="rId3"/>
              </a:rPr>
              <a:t>Optuna</a:t>
            </a:r>
            <a:r>
              <a:rPr b="1" lang="es" sz="1200"/>
              <a:t> </a:t>
            </a:r>
            <a:r>
              <a:rPr lang="es" sz="1200"/>
              <a:t>(búsqueda bayesiana) en 10 trials.</a:t>
            </a:r>
            <a:endParaRPr b="1"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100"/>
              <a:t>- Búsqueda más inteligente</a:t>
            </a:r>
            <a:r>
              <a:rPr lang="es" sz="1100"/>
              <a:t> que random/grid search.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100"/>
              <a:t>- Más rápido</a:t>
            </a:r>
            <a:r>
              <a:rPr lang="es" sz="1100"/>
              <a:t>: menos modelos entrenados, pero más efectivos.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100"/>
              <a:t>- Podado temprano (pruning)</a:t>
            </a:r>
            <a:r>
              <a:rPr lang="es" sz="1100"/>
              <a:t>: evita perder tiempo en combinaciones malas.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1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25" y="2658893"/>
            <a:ext cx="6839583" cy="225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6"/>
          <p:cNvSpPr txBox="1"/>
          <p:nvPr>
            <p:ph idx="1" type="subTitle"/>
          </p:nvPr>
        </p:nvSpPr>
        <p:spPr>
          <a:xfrm>
            <a:off x="1502250" y="2976925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6"/>
          <p:cNvSpPr txBox="1"/>
          <p:nvPr>
            <p:ph idx="2" type="subTitle"/>
          </p:nvPr>
        </p:nvSpPr>
        <p:spPr>
          <a:xfrm>
            <a:off x="1502250" y="1450000"/>
            <a:ext cx="6139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Trabajo futuro</a:t>
            </a:r>
            <a:endParaRPr/>
          </a:p>
        </p:txBody>
      </p:sp>
      <p:sp>
        <p:nvSpPr>
          <p:cNvPr id="346" name="Google Shape;346;p47"/>
          <p:cNvSpPr txBox="1"/>
          <p:nvPr>
            <p:ph idx="2" type="subTitle"/>
          </p:nvPr>
        </p:nvSpPr>
        <p:spPr>
          <a:xfrm>
            <a:off x="858757" y="1597024"/>
            <a:ext cx="63936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Próximos Pasos: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000000"/>
                </a:solidFill>
              </a:rPr>
              <a:t>Continuar con el </a:t>
            </a:r>
            <a:r>
              <a:rPr b="1" lang="es">
                <a:solidFill>
                  <a:srgbClr val="000000"/>
                </a:solidFill>
              </a:rPr>
              <a:t>ajuste de hiperparámetros</a:t>
            </a:r>
            <a:r>
              <a:rPr lang="es">
                <a:solidFill>
                  <a:srgbClr val="000000"/>
                </a:solidFill>
              </a:rPr>
              <a:t> utilizando </a:t>
            </a:r>
            <a:r>
              <a:rPr b="1" lang="es">
                <a:solidFill>
                  <a:srgbClr val="000000"/>
                </a:solidFill>
              </a:rPr>
              <a:t>Optuna</a:t>
            </a:r>
            <a:r>
              <a:rPr lang="es">
                <a:solidFill>
                  <a:srgbClr val="000000"/>
                </a:solidFill>
              </a:rPr>
              <a:t>, enfocándose en </a:t>
            </a:r>
            <a:r>
              <a:rPr b="1" lang="es">
                <a:solidFill>
                  <a:srgbClr val="000000"/>
                </a:solidFill>
              </a:rPr>
              <a:t>otras arquitecturas</a:t>
            </a:r>
            <a:r>
              <a:rPr lang="es">
                <a:solidFill>
                  <a:srgbClr val="000000"/>
                </a:solidFill>
              </a:rPr>
              <a:t>, como por ejemplo, la </a:t>
            </a:r>
            <a:r>
              <a:rPr b="1" lang="es">
                <a:solidFill>
                  <a:srgbClr val="000000"/>
                </a:solidFill>
              </a:rPr>
              <a:t>tasa de aprendizaje (lr)</a:t>
            </a:r>
            <a:r>
              <a:rPr lang="es">
                <a:solidFill>
                  <a:srgbClr val="000000"/>
                </a:solidFill>
              </a:rPr>
              <a:t> en la </a:t>
            </a:r>
            <a:r>
              <a:rPr b="1" lang="es">
                <a:solidFill>
                  <a:srgbClr val="000000"/>
                </a:solidFill>
              </a:rPr>
              <a:t>CNN con data augmentation</a:t>
            </a:r>
            <a:r>
              <a:rPr lang="es">
                <a:solidFill>
                  <a:srgbClr val="000000"/>
                </a:solidFill>
              </a:rPr>
              <a:t>.</a:t>
            </a:r>
            <a:br>
              <a:rPr lang="e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Explorar nuevos datasets</a:t>
            </a:r>
            <a:r>
              <a:rPr lang="es">
                <a:solidFill>
                  <a:srgbClr val="000000"/>
                </a:solidFill>
              </a:rPr>
              <a:t> y probar </a:t>
            </a:r>
            <a:r>
              <a:rPr b="1" lang="es">
                <a:solidFill>
                  <a:srgbClr val="000000"/>
                </a:solidFill>
              </a:rPr>
              <a:t>arquitecturas más avanzadas</a:t>
            </a:r>
            <a:r>
              <a:rPr lang="es">
                <a:solidFill>
                  <a:srgbClr val="000000"/>
                </a:solidFill>
              </a:rPr>
              <a:t>, con el fin de mejorar la precisión y generalización del modelo.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3043500" y="1520576"/>
            <a:ext cx="30570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Gracias!</a:t>
            </a:r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Please keep this slide for attribution</a:t>
            </a:r>
            <a:endParaRPr b="0" i="0" sz="12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353" name="Google Shape;353;p48"/>
          <p:cNvGrpSpPr/>
          <p:nvPr/>
        </p:nvGrpSpPr>
        <p:grpSpPr>
          <a:xfrm>
            <a:off x="582963" y="2148896"/>
            <a:ext cx="2415000" cy="2475904"/>
            <a:chOff x="582963" y="2148896"/>
            <a:chExt cx="2415000" cy="2475904"/>
          </a:xfrm>
        </p:grpSpPr>
        <p:sp>
          <p:nvSpPr>
            <p:cNvPr id="354" name="Google Shape;354;p48"/>
            <p:cNvSpPr/>
            <p:nvPr/>
          </p:nvSpPr>
          <p:spPr>
            <a:xfrm>
              <a:off x="582963" y="4158000"/>
              <a:ext cx="2415000" cy="46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55" name="Google Shape;355;p48"/>
            <p:cNvGrpSpPr/>
            <p:nvPr/>
          </p:nvGrpSpPr>
          <p:grpSpPr>
            <a:xfrm>
              <a:off x="886504" y="2148896"/>
              <a:ext cx="2111452" cy="2307780"/>
              <a:chOff x="68092" y="2320396"/>
              <a:chExt cx="2111452" cy="2307780"/>
            </a:xfrm>
          </p:grpSpPr>
          <p:pic>
            <p:nvPicPr>
              <p:cNvPr id="356" name="Google Shape;356;p4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-4500000">
                <a:off x="243884" y="2750109"/>
                <a:ext cx="1982551" cy="1424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p4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8092" y="2945475"/>
                <a:ext cx="1408811" cy="16827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Google Shape;358;p4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036875" y="4200306"/>
                <a:ext cx="551100" cy="4196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9" name="Google Shape;359;p48"/>
          <p:cNvGrpSpPr/>
          <p:nvPr/>
        </p:nvGrpSpPr>
        <p:grpSpPr>
          <a:xfrm>
            <a:off x="5975483" y="2625523"/>
            <a:ext cx="2585537" cy="1999277"/>
            <a:chOff x="5975483" y="2625523"/>
            <a:chExt cx="2585537" cy="1999277"/>
          </a:xfrm>
        </p:grpSpPr>
        <p:sp>
          <p:nvSpPr>
            <p:cNvPr id="360" name="Google Shape;360;p48"/>
            <p:cNvSpPr/>
            <p:nvPr/>
          </p:nvSpPr>
          <p:spPr>
            <a:xfrm>
              <a:off x="6072100" y="4158000"/>
              <a:ext cx="2415000" cy="46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61" name="Google Shape;361;p48"/>
            <p:cNvGrpSpPr/>
            <p:nvPr/>
          </p:nvGrpSpPr>
          <p:grpSpPr>
            <a:xfrm>
              <a:off x="5975483" y="2625523"/>
              <a:ext cx="2585537" cy="1908955"/>
              <a:chOff x="6669471" y="2950648"/>
              <a:chExt cx="2585537" cy="1908955"/>
            </a:xfrm>
          </p:grpSpPr>
          <p:pic>
            <p:nvPicPr>
              <p:cNvPr id="362" name="Google Shape;362;p4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967513" y="3640759"/>
                <a:ext cx="1038759" cy="866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4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1267703">
                <a:off x="6795698" y="3234751"/>
                <a:ext cx="1768467" cy="10301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4" name="Google Shape;364;p4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44037" y="3849810"/>
                <a:ext cx="1283850" cy="9673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4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rot="954784">
                <a:off x="7822752" y="3757814"/>
                <a:ext cx="1329199" cy="937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6052102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3308925" y="445025"/>
            <a:ext cx="511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Tabla de contenidos</a:t>
            </a:r>
            <a:endParaRPr/>
          </a:p>
        </p:txBody>
      </p:sp>
      <p:sp>
        <p:nvSpPr>
          <p:cNvPr id="177" name="Google Shape;177;p24"/>
          <p:cNvSpPr txBox="1"/>
          <p:nvPr>
            <p:ph idx="6" type="title"/>
          </p:nvPr>
        </p:nvSpPr>
        <p:spPr>
          <a:xfrm>
            <a:off x="3308925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78" name="Google Shape;178;p24"/>
          <p:cNvSpPr txBox="1"/>
          <p:nvPr>
            <p:ph idx="7" type="title"/>
          </p:nvPr>
        </p:nvSpPr>
        <p:spPr>
          <a:xfrm>
            <a:off x="5961771" y="129634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179" name="Google Shape;179;p24"/>
          <p:cNvSpPr txBox="1"/>
          <p:nvPr>
            <p:ph idx="8" type="title"/>
          </p:nvPr>
        </p:nvSpPr>
        <p:spPr>
          <a:xfrm>
            <a:off x="5961771" y="3034199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80" name="Google Shape;180;p24"/>
          <p:cNvSpPr txBox="1"/>
          <p:nvPr>
            <p:ph idx="9" type="subTitle"/>
          </p:nvPr>
        </p:nvSpPr>
        <p:spPr>
          <a:xfrm>
            <a:off x="3397425" y="2673783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Optimizaci</a:t>
            </a:r>
            <a:r>
              <a:rPr b="1" lang="es"/>
              <a:t>ó</a:t>
            </a:r>
            <a:r>
              <a:rPr lang="es"/>
              <a:t>n y ajuste de hiperpar</a:t>
            </a:r>
            <a:r>
              <a:rPr b="1" lang="es"/>
              <a:t>á</a:t>
            </a:r>
            <a:r>
              <a:rPr lang="es"/>
              <a:t>metros</a:t>
            </a:r>
            <a:endParaRPr/>
          </a:p>
        </p:txBody>
      </p:sp>
      <p:sp>
        <p:nvSpPr>
          <p:cNvPr id="181" name="Google Shape;181;p24"/>
          <p:cNvSpPr txBox="1"/>
          <p:nvPr>
            <p:ph idx="13" type="subTitle"/>
          </p:nvPr>
        </p:nvSpPr>
        <p:spPr>
          <a:xfrm>
            <a:off x="6052102" y="2313301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Conclusiones y sugerencias</a:t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3396486" y="1200475"/>
            <a:ext cx="572700" cy="5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idx="5" type="title"/>
          </p:nvPr>
        </p:nvSpPr>
        <p:spPr>
          <a:xfrm>
            <a:off x="3308925" y="1296349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05</a:t>
            </a:r>
            <a:endParaRPr/>
          </a:p>
        </p:txBody>
      </p:sp>
      <p:grpSp>
        <p:nvGrpSpPr>
          <p:cNvPr id="184" name="Google Shape;184;p24"/>
          <p:cNvGrpSpPr/>
          <p:nvPr/>
        </p:nvGrpSpPr>
        <p:grpSpPr>
          <a:xfrm>
            <a:off x="533261" y="2097801"/>
            <a:ext cx="2775664" cy="2238495"/>
            <a:chOff x="5247350" y="1565501"/>
            <a:chExt cx="3435900" cy="2623854"/>
          </a:xfrm>
        </p:grpSpPr>
        <p:sp>
          <p:nvSpPr>
            <p:cNvPr id="185" name="Google Shape;185;p24"/>
            <p:cNvSpPr/>
            <p:nvPr/>
          </p:nvSpPr>
          <p:spPr>
            <a:xfrm>
              <a:off x="5247350" y="2974955"/>
              <a:ext cx="3435900" cy="12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86" name="Google Shape;186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99700" y="1565501"/>
              <a:ext cx="2931200" cy="2595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Conjunto de Datos TrashNet</a:t>
            </a:r>
            <a:endParaRPr/>
          </a:p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1502250" y="1450000"/>
            <a:ext cx="61395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El p</a:t>
            </a:r>
            <a:r>
              <a:rPr lang="es" sz="1500">
                <a:solidFill>
                  <a:srgbClr val="000000"/>
                </a:solidFill>
              </a:rPr>
              <a:t>roblema que se aborda con este dataset es la clasificación de residuos para reciclaje.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Para resolverlo, se entrena un modelo que, a partir de imágenes, pueda identificar y clasificar distintos tipos de residuos (plástico, vidrio, papel y orgánicos), con el objetivo de optimizar los procesos de reciclaje y la gestión de residuos.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Conjunto de Datos TrashNet</a:t>
            </a:r>
            <a:endParaRPr/>
          </a:p>
        </p:txBody>
      </p:sp>
      <p:sp>
        <p:nvSpPr>
          <p:cNvPr id="198" name="Google Shape;198;p26"/>
          <p:cNvSpPr txBox="1"/>
          <p:nvPr>
            <p:ph idx="2" type="subTitle"/>
          </p:nvPr>
        </p:nvSpPr>
        <p:spPr>
          <a:xfrm>
            <a:off x="720000" y="1221400"/>
            <a:ext cx="79341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El dataset está compuesto por carpetas que contienen imágenes de residuos organizadas en distintas categorías. Cada categoría incluye mayormente entre 400 y 500 imágenes en formato JPG, con una resolución de 512x384 píxeles.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Distribución por clase:</a:t>
            </a:r>
            <a:endParaRPr sz="15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Basura: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137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Papel: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594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410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Plástico: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482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Vidrio: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501 imágenes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Cartón: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403 imágenes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88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2852" y="2308363"/>
            <a:ext cx="5511291" cy="2491000"/>
          </a:xfrm>
          <a:prstGeom prst="rect">
            <a:avLst/>
          </a:prstGeom>
          <a:noFill/>
          <a:ln cap="flat" cmpd="sng" w="3810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Conjunto de Datos TrashNet</a:t>
            </a:r>
            <a:endParaRPr/>
          </a:p>
        </p:txBody>
      </p:sp>
      <p:sp>
        <p:nvSpPr>
          <p:cNvPr id="205" name="Google Shape;205;p27"/>
          <p:cNvSpPr txBox="1"/>
          <p:nvPr>
            <p:ph idx="2" type="subTitle"/>
          </p:nvPr>
        </p:nvSpPr>
        <p:spPr>
          <a:xfrm>
            <a:off x="720000" y="1221400"/>
            <a:ext cx="42468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</a:rPr>
              <a:t>Este problema de clasificación presenta dos desafíos clave: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Escasez de datos</a:t>
            </a:r>
            <a:r>
              <a:rPr lang="es" sz="1600">
                <a:solidFill>
                  <a:srgbClr val="000000"/>
                </a:solidFill>
              </a:rPr>
              <a:t>, junto con un </a:t>
            </a:r>
            <a:r>
              <a:rPr b="1" lang="es" sz="1600">
                <a:solidFill>
                  <a:srgbClr val="000000"/>
                </a:solidFill>
              </a:rPr>
              <a:t>desbalance en las clases</a:t>
            </a:r>
            <a:r>
              <a:rPr lang="es" sz="1600">
                <a:solidFill>
                  <a:srgbClr val="000000"/>
                </a:solidFill>
              </a:rPr>
              <a:t>.</a:t>
            </a:r>
            <a:br>
              <a:rPr lang="es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Alta semejanza visual entre imágenes de distintas categorías</a:t>
            </a:r>
            <a:r>
              <a:rPr lang="es" sz="1600">
                <a:solidFill>
                  <a:srgbClr val="000000"/>
                </a:solidFill>
              </a:rPr>
              <a:t>, lo que puede dificultar la correcta clasificación.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</a:rPr>
              <a:t>Este último punto puede observarse en los ejemplos mostrados a la derecha.</a:t>
            </a:r>
            <a:endParaRPr sz="16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88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6404" y="1017725"/>
            <a:ext cx="2877596" cy="1183821"/>
          </a:xfrm>
          <a:prstGeom prst="rect">
            <a:avLst/>
          </a:prstGeom>
          <a:noFill/>
          <a:ln cap="flat" cmpd="sng" w="1905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6404" y="2298118"/>
            <a:ext cx="2877596" cy="1183821"/>
          </a:xfrm>
          <a:prstGeom prst="rect">
            <a:avLst/>
          </a:prstGeom>
          <a:noFill/>
          <a:ln cap="flat" cmpd="sng" w="1905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9476" y="3578511"/>
            <a:ext cx="2884524" cy="1186671"/>
          </a:xfrm>
          <a:prstGeom prst="rect">
            <a:avLst/>
          </a:prstGeom>
          <a:noFill/>
          <a:ln cap="flat" cmpd="sng" w="19050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Data augmentation</a:t>
            </a:r>
            <a:endParaRPr/>
          </a:p>
        </p:txBody>
      </p:sp>
      <p:sp>
        <p:nvSpPr>
          <p:cNvPr id="214" name="Google Shape;214;p28"/>
          <p:cNvSpPr txBox="1"/>
          <p:nvPr>
            <p:ph idx="2" type="subTitle"/>
          </p:nvPr>
        </p:nvSpPr>
        <p:spPr>
          <a:xfrm>
            <a:off x="1367400" y="1636086"/>
            <a:ext cx="6139500" cy="23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dataset presenta </a:t>
            </a: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variaciones limitadas en fondo, iluminación y ángulo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lo que puede llevar al modelo a aprender patrones específicos en lugar de generalizar correctamente.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mitigar este problema, se aplicaron </a:t>
            </a: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técnicas de </a:t>
            </a:r>
            <a:r>
              <a:rPr b="1" i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(rotaciones, 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variaciones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distorsiones, etc) con el objetivo de </a:t>
            </a: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simular condiciones más realistas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descarte de residuos.</a:t>
            </a:r>
            <a:b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Data augmentation</a:t>
            </a:r>
            <a:endParaRPr/>
          </a:p>
        </p:txBody>
      </p:sp>
      <p:sp>
        <p:nvSpPr>
          <p:cNvPr id="220" name="Google Shape;220;p29"/>
          <p:cNvSpPr txBox="1"/>
          <p:nvPr>
            <p:ph idx="2" type="subTitle"/>
          </p:nvPr>
        </p:nvSpPr>
        <p:spPr>
          <a:xfrm>
            <a:off x="955500" y="1221400"/>
            <a:ext cx="67617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P</a:t>
            </a:r>
            <a:r>
              <a:rPr lang="es" sz="1600">
                <a:solidFill>
                  <a:srgbClr val="000000"/>
                </a:solidFill>
              </a:rPr>
              <a:t>ara aumentar la diversidad visual del dataset se realizaron las siguientes </a:t>
            </a:r>
            <a:r>
              <a:rPr lang="es" sz="1600">
                <a:solidFill>
                  <a:srgbClr val="000000"/>
                </a:solidFill>
              </a:rPr>
              <a:t>transformaciones</a:t>
            </a:r>
            <a:r>
              <a:rPr lang="es" sz="1600">
                <a:solidFill>
                  <a:srgbClr val="000000"/>
                </a:solidFill>
              </a:rPr>
              <a:t>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Rotaciones</a:t>
            </a:r>
            <a:r>
              <a:rPr lang="es" sz="1600">
                <a:solidFill>
                  <a:srgbClr val="000000"/>
                </a:solidFill>
              </a:rPr>
              <a:t>, para representar residuos en distintas orientaciones.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Volteos horizontales y verticales</a:t>
            </a:r>
            <a:r>
              <a:rPr lang="es" sz="1600">
                <a:solidFill>
                  <a:srgbClr val="000000"/>
                </a:solidFill>
              </a:rPr>
              <a:t>, simulando cómo pueden ser depositados.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Zoom y escalado</a:t>
            </a:r>
            <a:r>
              <a:rPr lang="es" sz="1600">
                <a:solidFill>
                  <a:srgbClr val="000000"/>
                </a:solidFill>
              </a:rPr>
              <a:t>, para reflejar diferentes tamaños y distancias respecto a la cámara.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" sz="1600">
                <a:solidFill>
                  <a:srgbClr val="000000"/>
                </a:solidFill>
              </a:rPr>
              <a:t>Ajustes de color y brillo</a:t>
            </a:r>
            <a:r>
              <a:rPr lang="es" sz="1600">
                <a:solidFill>
                  <a:srgbClr val="000000"/>
                </a:solidFill>
              </a:rPr>
              <a:t>, imitando condiciones de iluminación variables (por ejemplo, interior vs. exterior).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</a:rPr>
              <a:t>Estas técnicas ayudaron a </a:t>
            </a:r>
            <a:r>
              <a:rPr b="1" lang="es" sz="1600">
                <a:solidFill>
                  <a:srgbClr val="000000"/>
                </a:solidFill>
              </a:rPr>
              <a:t>reducir el </a:t>
            </a:r>
            <a:r>
              <a:rPr b="1" i="1" lang="es" sz="1600">
                <a:solidFill>
                  <a:srgbClr val="000000"/>
                </a:solidFill>
              </a:rPr>
              <a:t>overfitting</a:t>
            </a:r>
            <a:r>
              <a:rPr lang="es" sz="1600">
                <a:solidFill>
                  <a:srgbClr val="000000"/>
                </a:solidFill>
              </a:rPr>
              <a:t> en los modelos entrenados, al introducir variaciones visuales sin necesidad de recolectar más datos.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719998" y="3097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Data augmentation (implementaci</a:t>
            </a:r>
            <a:r>
              <a:rPr b="1" lang="es"/>
              <a:t>ó</a:t>
            </a:r>
            <a:r>
              <a:rPr lang="es"/>
              <a:t>n)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072" y="943351"/>
            <a:ext cx="4441851" cy="2388607"/>
          </a:xfrm>
          <a:prstGeom prst="rect">
            <a:avLst/>
          </a:prstGeom>
          <a:noFill/>
          <a:ln cap="flat" cmpd="sng" w="9525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1847" y="3764640"/>
            <a:ext cx="5540303" cy="1204737"/>
          </a:xfrm>
          <a:prstGeom prst="rect">
            <a:avLst/>
          </a:prstGeom>
          <a:noFill/>
          <a:ln cap="flat" cmpd="sng" w="9525">
            <a:solidFill>
              <a:srgbClr val="FFE3B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30"/>
          <p:cNvSpPr txBox="1"/>
          <p:nvPr>
            <p:ph idx="2" type="subTitle"/>
          </p:nvPr>
        </p:nvSpPr>
        <p:spPr>
          <a:xfrm>
            <a:off x="2640127" y="3331958"/>
            <a:ext cx="3863740" cy="421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/>
              <a:t>Ejemplos luego de la transformación</a:t>
            </a:r>
            <a:endParaRPr b="1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Fighting Food Waste in Schools by Slidesgo">
  <a:themeElements>
    <a:clrScheme name="Simple Light">
      <a:dk1>
        <a:srgbClr val="3B5300"/>
      </a:dk1>
      <a:lt1>
        <a:srgbClr val="2B2B29"/>
      </a:lt1>
      <a:dk2>
        <a:srgbClr val="FFF6E7"/>
      </a:dk2>
      <a:lt2>
        <a:srgbClr val="FEEDDC"/>
      </a:lt2>
      <a:accent1>
        <a:srgbClr val="F4E0CD"/>
      </a:accent1>
      <a:accent2>
        <a:srgbClr val="F9A986"/>
      </a:accent2>
      <a:accent3>
        <a:srgbClr val="F99620"/>
      </a:accent3>
      <a:accent4>
        <a:srgbClr val="F3663F"/>
      </a:accent4>
      <a:accent5>
        <a:srgbClr val="7C4D4B"/>
      </a:accent5>
      <a:accent6>
        <a:srgbClr val="637CAF"/>
      </a:accent6>
      <a:hlink>
        <a:srgbClr val="3B5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